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44" r:id="rId4"/>
    <p:sldId id="257" r:id="rId5"/>
    <p:sldId id="261" r:id="rId6"/>
    <p:sldId id="263" r:id="rId7"/>
    <p:sldId id="267" r:id="rId8"/>
    <p:sldId id="268" r:id="rId9"/>
    <p:sldId id="269" r:id="rId10"/>
    <p:sldId id="270" r:id="rId11"/>
    <p:sldId id="264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78" r:id="rId20"/>
    <p:sldId id="265" r:id="rId21"/>
    <p:sldId id="266" r:id="rId22"/>
    <p:sldId id="350" r:id="rId23"/>
    <p:sldId id="345" r:id="rId24"/>
    <p:sldId id="346" r:id="rId25"/>
    <p:sldId id="347" r:id="rId26"/>
    <p:sldId id="348" r:id="rId27"/>
    <p:sldId id="349" r:id="rId28"/>
    <p:sldId id="286" r:id="rId29"/>
    <p:sldId id="284" r:id="rId30"/>
    <p:sldId id="287" r:id="rId31"/>
    <p:sldId id="313" r:id="rId32"/>
    <p:sldId id="314" r:id="rId33"/>
    <p:sldId id="317" r:id="rId34"/>
    <p:sldId id="318" r:id="rId35"/>
    <p:sldId id="319" r:id="rId36"/>
    <p:sldId id="320" r:id="rId37"/>
    <p:sldId id="321" r:id="rId38"/>
    <p:sldId id="316" r:id="rId39"/>
    <p:sldId id="315" r:id="rId40"/>
    <p:sldId id="322" r:id="rId41"/>
    <p:sldId id="323" r:id="rId42"/>
    <p:sldId id="324" r:id="rId43"/>
    <p:sldId id="329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2014/4/1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ted.com/talks?lang=zh-tw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國家  華藝線上圖書館資料搜尋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鄭忍嬌</a:t>
            </a:r>
            <a:endParaRPr lang="en-US" altLang="zh-TW" dirty="0" smtClean="0"/>
          </a:p>
          <a:p>
            <a:r>
              <a:rPr lang="en-US" altLang="zh-TW" dirty="0" smtClean="0">
                <a:solidFill>
                  <a:schemeClr val="tx1"/>
                </a:solidFill>
              </a:rPr>
              <a:t>2014.04.01.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611560" y="292494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331640" y="2060848"/>
            <a:ext cx="2016224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3573016"/>
            <a:ext cx="4320480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860032" y="4077072"/>
            <a:ext cx="151216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763688" y="2132856"/>
            <a:ext cx="792088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75856" y="2060848"/>
            <a:ext cx="1512168" cy="13681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2339752" y="486916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2780928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187624" y="1484784"/>
            <a:ext cx="1368152" cy="36724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dirty="0" smtClean="0"/>
              <a:t>今日作業規定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確定小論文題目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/>
              <a:t>完成之前兩份</a:t>
            </a:r>
            <a:r>
              <a:rPr lang="zh-TW" altLang="en-US" dirty="0" smtClean="0"/>
              <a:t>作業</a:t>
            </a:r>
            <a:endParaRPr lang="en-US" altLang="zh-TW" dirty="0" smtClean="0"/>
          </a:p>
          <a:p>
            <a:pPr lvl="0"/>
            <a:r>
              <a:rPr lang="zh-TW" altLang="en-US" dirty="0">
                <a:solidFill>
                  <a:prstClr val="black"/>
                </a:solidFill>
              </a:rPr>
              <a:t>練習</a:t>
            </a:r>
            <a:r>
              <a:rPr lang="zh-TW" altLang="en-US" dirty="0" smtClean="0">
                <a:solidFill>
                  <a:prstClr val="black"/>
                </a:solidFill>
              </a:rPr>
              <a:t>搜尋研究議題相關資料五</a:t>
            </a:r>
            <a:r>
              <a:rPr lang="zh-TW" altLang="en-US" dirty="0">
                <a:solidFill>
                  <a:prstClr val="black"/>
                </a:solidFill>
              </a:rPr>
              <a:t>份</a:t>
            </a:r>
            <a:endParaRPr lang="en-US" altLang="zh-TW" dirty="0">
              <a:solidFill>
                <a:prstClr val="black"/>
              </a:solidFill>
            </a:endParaRPr>
          </a:p>
          <a:p>
            <a:pPr lvl="1"/>
            <a:r>
              <a:rPr lang="zh-TW" altLang="en-US" dirty="0">
                <a:solidFill>
                  <a:prstClr val="black"/>
                </a:solidFill>
              </a:rPr>
              <a:t>資料型式：</a:t>
            </a:r>
            <a:endParaRPr lang="en-US" altLang="zh-TW" dirty="0">
              <a:solidFill>
                <a:prstClr val="black"/>
              </a:solidFill>
            </a:endParaRPr>
          </a:p>
          <a:p>
            <a:pPr lvl="2"/>
            <a:r>
              <a:rPr lang="zh-TW" altLang="en-US" dirty="0">
                <a:solidFill>
                  <a:prstClr val="black"/>
                </a:solidFill>
              </a:rPr>
              <a:t>書籍資料</a:t>
            </a:r>
            <a:endParaRPr lang="en-US" altLang="zh-TW" dirty="0">
              <a:solidFill>
                <a:prstClr val="black"/>
              </a:solidFill>
            </a:endParaRPr>
          </a:p>
          <a:p>
            <a:pPr lvl="2"/>
            <a:r>
              <a:rPr lang="zh-TW" altLang="en-US" dirty="0">
                <a:solidFill>
                  <a:prstClr val="black"/>
                </a:solidFill>
              </a:rPr>
              <a:t>學術性期刊</a:t>
            </a:r>
            <a:endParaRPr lang="en-US" altLang="zh-TW" dirty="0">
              <a:solidFill>
                <a:prstClr val="black"/>
              </a:solidFill>
            </a:endParaRPr>
          </a:p>
          <a:p>
            <a:pPr lvl="2"/>
            <a:r>
              <a:rPr lang="zh-TW" altLang="en-US" dirty="0">
                <a:solidFill>
                  <a:prstClr val="black"/>
                </a:solidFill>
              </a:rPr>
              <a:t>研究論文</a:t>
            </a:r>
            <a:endParaRPr lang="en-US" altLang="zh-TW" dirty="0">
              <a:solidFill>
                <a:prstClr val="black"/>
              </a:solidFill>
            </a:endParaRPr>
          </a:p>
          <a:p>
            <a:pPr lvl="2"/>
            <a:r>
              <a:rPr lang="zh-TW" altLang="en-US" dirty="0">
                <a:solidFill>
                  <a:prstClr val="black"/>
                </a:solidFill>
              </a:rPr>
              <a:t>報紙文章</a:t>
            </a:r>
            <a:endParaRPr lang="en-US" altLang="zh-TW" dirty="0">
              <a:solidFill>
                <a:prstClr val="black"/>
              </a:solidFill>
            </a:endParaRPr>
          </a:p>
          <a:p>
            <a:pPr lvl="1"/>
            <a:r>
              <a:rPr lang="zh-TW" altLang="en-US" dirty="0">
                <a:solidFill>
                  <a:prstClr val="black"/>
                </a:solidFill>
              </a:rPr>
              <a:t>以</a:t>
            </a:r>
            <a:r>
              <a:rPr lang="en-US" altLang="zh-TW" dirty="0">
                <a:solidFill>
                  <a:prstClr val="black"/>
                </a:solidFill>
              </a:rPr>
              <a:t>APA</a:t>
            </a:r>
            <a:r>
              <a:rPr lang="zh-TW" altLang="en-US" dirty="0">
                <a:solidFill>
                  <a:prstClr val="black"/>
                </a:solidFill>
              </a:rPr>
              <a:t>格式</a:t>
            </a:r>
            <a:r>
              <a:rPr lang="zh-TW" altLang="en-US" dirty="0" smtClean="0">
                <a:solidFill>
                  <a:prstClr val="black"/>
                </a:solidFill>
              </a:rPr>
              <a:t>記錄</a:t>
            </a:r>
            <a:r>
              <a:rPr lang="zh-TW" altLang="en-US" dirty="0">
                <a:solidFill>
                  <a:prstClr val="black"/>
                </a:solidFill>
              </a:rPr>
              <a:t>資料</a:t>
            </a:r>
            <a:r>
              <a:rPr lang="zh-TW" altLang="en-US" dirty="0" smtClean="0">
                <a:solidFill>
                  <a:prstClr val="black"/>
                </a:solidFill>
              </a:rPr>
              <a:t>出處</a:t>
            </a:r>
            <a:r>
              <a:rPr lang="zh-TW" altLang="en-US" dirty="0">
                <a:solidFill>
                  <a:prstClr val="black"/>
                </a:solidFill>
              </a:rPr>
              <a:t>練習搜尋相關統計資料</a:t>
            </a:r>
            <a:endParaRPr lang="en-US" altLang="zh-TW" dirty="0">
              <a:solidFill>
                <a:prstClr val="black"/>
              </a:solidFill>
            </a:endParaRPr>
          </a:p>
          <a:p>
            <a:pPr lvl="3"/>
            <a:endParaRPr lang="en-US" altLang="zh-TW" dirty="0" smtClean="0">
              <a:solidFill>
                <a:prstClr val="black"/>
              </a:solidFill>
            </a:endParaRPr>
          </a:p>
          <a:p>
            <a:pPr lvl="3"/>
            <a:endParaRPr lang="en-US" altLang="zh-TW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2675" b="13460"/>
          <a:stretch>
            <a:fillRect/>
          </a:stretch>
        </p:blipFill>
        <p:spPr bwMode="auto">
          <a:xfrm>
            <a:off x="395535" y="1772816"/>
            <a:ext cx="824941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059832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683568" y="2996952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3460"/>
          <a:stretch>
            <a:fillRect/>
          </a:stretch>
        </p:blipFill>
        <p:spPr bwMode="auto">
          <a:xfrm>
            <a:off x="539552" y="2060848"/>
            <a:ext cx="82089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多元藏資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華藝線上圖書館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121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14775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46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93988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41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9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58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57600"/>
            <a:ext cx="4032448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26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1851288" cy="74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046" y="3484979"/>
            <a:ext cx="1617370" cy="6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08376"/>
            <a:ext cx="1478489" cy="58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33030"/>
            <a:ext cx="2229386" cy="6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16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2276872"/>
            <a:ext cx="4392488" cy="35283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</a:rPr>
              <a:t>今日作業規定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36504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dirty="0">
                <a:solidFill>
                  <a:prstClr val="black"/>
                </a:solidFill>
              </a:rPr>
              <a:t>2.</a:t>
            </a:r>
            <a:r>
              <a:rPr lang="zh-TW" altLang="en-US" dirty="0">
                <a:solidFill>
                  <a:prstClr val="black"/>
                </a:solidFill>
              </a:rPr>
              <a:t>完成之前兩份作業</a:t>
            </a:r>
            <a:endParaRPr lang="en-US" altLang="zh-TW" dirty="0">
              <a:solidFill>
                <a:prstClr val="black"/>
              </a:solidFill>
            </a:endParaRPr>
          </a:p>
          <a:p>
            <a:pPr lvl="0"/>
            <a:r>
              <a:rPr lang="zh-TW" altLang="en-US" dirty="0" smtClean="0">
                <a:solidFill>
                  <a:prstClr val="black"/>
                </a:solidFill>
              </a:rPr>
              <a:t>練習</a:t>
            </a:r>
            <a:r>
              <a:rPr lang="zh-TW" altLang="en-US" dirty="0">
                <a:solidFill>
                  <a:prstClr val="black"/>
                </a:solidFill>
              </a:rPr>
              <a:t>搜尋相關統計資料</a:t>
            </a:r>
            <a:endParaRPr lang="en-US" altLang="zh-TW" dirty="0">
              <a:solidFill>
                <a:prstClr val="black"/>
              </a:solidFill>
            </a:endParaRPr>
          </a:p>
          <a:p>
            <a:pPr lvl="1"/>
            <a:r>
              <a:rPr lang="zh-TW" altLang="en-US" dirty="0">
                <a:solidFill>
                  <a:prstClr val="black"/>
                </a:solidFill>
              </a:rPr>
              <a:t>與「家庭」相關統計資料一份</a:t>
            </a:r>
            <a:endParaRPr lang="en-US" altLang="zh-TW" dirty="0">
              <a:solidFill>
                <a:prstClr val="black"/>
              </a:solidFill>
            </a:endParaRPr>
          </a:p>
          <a:p>
            <a:pPr lvl="2"/>
            <a:r>
              <a:rPr lang="zh-TW" altLang="en-US" dirty="0">
                <a:solidFill>
                  <a:prstClr val="black"/>
                </a:solidFill>
              </a:rPr>
              <a:t>趨勢變遷資料一份</a:t>
            </a:r>
            <a:endParaRPr lang="en-US" altLang="zh-TW" dirty="0">
              <a:solidFill>
                <a:prstClr val="black"/>
              </a:solidFill>
            </a:endParaRPr>
          </a:p>
          <a:p>
            <a:pPr lvl="1"/>
            <a:r>
              <a:rPr lang="zh-TW" altLang="en-US" dirty="0">
                <a:solidFill>
                  <a:prstClr val="black"/>
                </a:solidFill>
              </a:rPr>
              <a:t>與「生活議題」相關國內統計資料一份</a:t>
            </a:r>
            <a:endParaRPr lang="en-US" altLang="zh-TW" dirty="0">
              <a:solidFill>
                <a:prstClr val="black"/>
              </a:solidFill>
            </a:endParaRPr>
          </a:p>
          <a:p>
            <a:pPr lvl="2"/>
            <a:r>
              <a:rPr lang="zh-TW" altLang="en-US" dirty="0">
                <a:solidFill>
                  <a:prstClr val="black"/>
                </a:solidFill>
              </a:rPr>
              <a:t>趨勢變遷資料一份</a:t>
            </a:r>
            <a:endParaRPr lang="en-US" altLang="zh-TW" dirty="0">
              <a:solidFill>
                <a:prstClr val="black"/>
              </a:solidFill>
            </a:endParaRPr>
          </a:p>
          <a:p>
            <a:pPr lvl="1"/>
            <a:r>
              <a:rPr lang="zh-TW" altLang="en-US" dirty="0">
                <a:solidFill>
                  <a:prstClr val="black"/>
                </a:solidFill>
              </a:rPr>
              <a:t>國際統計資料一份</a:t>
            </a:r>
            <a:endParaRPr lang="en-US" altLang="zh-TW" dirty="0">
              <a:solidFill>
                <a:prstClr val="black"/>
              </a:solidFill>
            </a:endParaRPr>
          </a:p>
          <a:p>
            <a:pPr lvl="2"/>
            <a:r>
              <a:rPr lang="zh-TW" altLang="en-US" dirty="0">
                <a:solidFill>
                  <a:prstClr val="black"/>
                </a:solidFill>
              </a:rPr>
              <a:t>國際比較資料一份</a:t>
            </a:r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8620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1340768"/>
            <a:ext cx="3816424" cy="25202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影片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TALK</a:t>
            </a:r>
          </a:p>
          <a:p>
            <a:pPr lvl="1"/>
            <a:r>
              <a:rPr lang="zh-TW" altLang="en-US" dirty="0" smtClean="0"/>
              <a:t>每場 </a:t>
            </a:r>
            <a:r>
              <a:rPr lang="en-US" altLang="zh-TW" dirty="0" smtClean="0"/>
              <a:t>18</a:t>
            </a:r>
            <a:r>
              <a:rPr lang="zh-TW" altLang="en-US" dirty="0" smtClean="0"/>
              <a:t> 分鐘以內的演講</a:t>
            </a:r>
            <a:endParaRPr lang="en-US" altLang="zh-TW" dirty="0" smtClean="0"/>
          </a:p>
          <a:p>
            <a:r>
              <a:rPr lang="zh-TW" altLang="en-US" dirty="0" smtClean="0"/>
              <a:t>公視</a:t>
            </a:r>
            <a:endParaRPr lang="en-US" altLang="zh-TW" dirty="0" smtClean="0"/>
          </a:p>
          <a:p>
            <a:r>
              <a:rPr lang="en-US" altLang="zh-TW" dirty="0" smtClean="0"/>
              <a:t>discovery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78180" y="3244334"/>
            <a:ext cx="378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hlinkClick r:id="rId2"/>
              </a:rPr>
              <a:t>http://www.ted.com/talks?lang=zh-tw</a:t>
            </a:r>
            <a:endParaRPr lang="zh-TW" alt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51520" y="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TED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4563" t="2121" r="15350"/>
          <a:stretch>
            <a:fillRect/>
          </a:stretch>
        </p:blipFill>
        <p:spPr bwMode="auto">
          <a:xfrm>
            <a:off x="827584" y="188640"/>
            <a:ext cx="7560840" cy="659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14563" r="15350"/>
          <a:stretch>
            <a:fillRect/>
          </a:stretch>
        </p:blipFill>
        <p:spPr bwMode="auto">
          <a:xfrm>
            <a:off x="899592" y="188640"/>
            <a:ext cx="7272808" cy="648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195736" y="1052736"/>
            <a:ext cx="1584176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292080" y="1772816"/>
            <a:ext cx="2304256" cy="41044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en-US" altLang="zh-TW" dirty="0" smtClean="0"/>
              <a:t>TED TALK /</a:t>
            </a:r>
            <a:r>
              <a:rPr lang="zh-TW" altLang="en-US" dirty="0" smtClean="0"/>
              <a:t>父女情緣</a:t>
            </a:r>
            <a:endParaRPr lang="zh-TW" alt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3528" y="3933056"/>
            <a:ext cx="3816424" cy="8640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如何決定小論文題目？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3059832" y="1340768"/>
            <a:ext cx="3096344" cy="3024336"/>
          </a:xfrm>
          <a:prstGeom prst="ellipse">
            <a:avLst/>
          </a:prstGeom>
          <a:solidFill>
            <a:srgbClr val="FFC000">
              <a:alpha val="29000"/>
            </a:srgbClr>
          </a:solidFill>
          <a:ln w="50800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4283968" y="3140968"/>
            <a:ext cx="3096344" cy="3024336"/>
          </a:xfrm>
          <a:prstGeom prst="ellipse">
            <a:avLst/>
          </a:prstGeom>
          <a:solidFill>
            <a:srgbClr val="FF0000">
              <a:alpha val="29000"/>
            </a:srgbClr>
          </a:solidFill>
          <a:ln w="508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1835696" y="3140968"/>
            <a:ext cx="3168352" cy="3024336"/>
          </a:xfrm>
          <a:prstGeom prst="ellipse">
            <a:avLst/>
          </a:prstGeom>
          <a:solidFill>
            <a:srgbClr val="0070C0">
              <a:alpha val="29000"/>
            </a:srgbClr>
          </a:solidFill>
          <a:ln w="5080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563888" y="1844824"/>
            <a:ext cx="2016224" cy="1261884"/>
          </a:xfrm>
          <a:prstGeom prst="rect">
            <a:avLst/>
          </a:prstGeom>
          <a:solidFill>
            <a:srgbClr val="FFC000">
              <a:alpha val="9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全球化視野</a:t>
            </a:r>
            <a:endParaRPr lang="en-US" altLang="zh-TW" sz="28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全球排序比較  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國際區域比較</a:t>
            </a:r>
            <a:endParaRPr lang="zh-TW" altLang="en-US" sz="2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95736" y="3933056"/>
            <a:ext cx="201622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家政</a:t>
            </a:r>
            <a:endParaRPr lang="en-US" altLang="zh-TW" sz="28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飲食 衣著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居住 消費  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家庭生活經營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2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89208" y="4072991"/>
            <a:ext cx="2376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現代生活議題</a:t>
            </a:r>
            <a:endParaRPr lang="en-US" altLang="zh-TW" sz="28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飲食與健康 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人口老化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性別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關係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綠色生活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2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" name="直線單箭頭接點 12"/>
          <p:cNvCxnSpPr>
            <a:stCxn id="3" idx="1"/>
          </p:cNvCxnSpPr>
          <p:nvPr/>
        </p:nvCxnSpPr>
        <p:spPr>
          <a:xfrm flipV="1">
            <a:off x="4593091" y="2852936"/>
            <a:ext cx="2067141" cy="1327780"/>
          </a:xfrm>
          <a:prstGeom prst="straightConnector1">
            <a:avLst/>
          </a:prstGeom>
          <a:ln w="38100" cmpd="dbl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6660232" y="2492896"/>
            <a:ext cx="2339752" cy="52322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小論文題目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4572000" y="4149080"/>
            <a:ext cx="144016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3326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公視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11663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DISCOVERY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/>
              <a:t>圖片</a:t>
            </a:r>
            <a:endParaRPr lang="zh-TW" alt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/>
          <a:lstStyle/>
          <a:p>
            <a:r>
              <a:rPr lang="zh-TW" altLang="en-US" dirty="0" smtClean="0"/>
              <a:t>提問與回饋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065784"/>
          </a:xfrm>
        </p:spPr>
        <p:txBody>
          <a:bodyPr/>
          <a:lstStyle/>
          <a:p>
            <a:r>
              <a:rPr lang="zh-TW" altLang="en-US" dirty="0" smtClean="0"/>
              <a:t>找到有用資料，</a:t>
            </a:r>
            <a:endParaRPr lang="en-US" altLang="zh-TW" dirty="0" smtClean="0"/>
          </a:p>
          <a:p>
            <a:r>
              <a:rPr lang="zh-TW" altLang="en-US" dirty="0" smtClean="0"/>
              <a:t>報告完成一大半！</a:t>
            </a:r>
            <a:endParaRPr lang="en-US" altLang="zh-TW" dirty="0" smtClean="0"/>
          </a:p>
          <a:p>
            <a:r>
              <a:rPr lang="zh-TW" altLang="en-US" dirty="0" smtClean="0"/>
              <a:t>祝！發現知識新天地！！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全方位藏資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1340768"/>
            <a:ext cx="2890664" cy="820688"/>
          </a:xfrm>
        </p:spPr>
        <p:txBody>
          <a:bodyPr/>
          <a:lstStyle/>
          <a:p>
            <a:r>
              <a:rPr lang="zh-TW" altLang="en-US" dirty="0" smtClean="0"/>
              <a:t>國家圖書館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1"/>
            <a:ext cx="7200800" cy="450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3131840" y="4797152"/>
            <a:ext cx="2880320" cy="12241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716" t="43700" r="32675" b="35132"/>
          <a:stretch>
            <a:fillRect/>
          </a:stretch>
        </p:blipFill>
        <p:spPr bwMode="auto">
          <a:xfrm>
            <a:off x="467544" y="1628800"/>
            <a:ext cx="83688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39552" y="2492896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275856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2195736" y="13407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131840" y="9807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包括全國博碩士論文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861"/>
          <a:stretch>
            <a:fillRect/>
          </a:stretch>
        </p:blipFill>
        <p:spPr bwMode="auto">
          <a:xfrm>
            <a:off x="0" y="620688"/>
            <a:ext cx="9144000" cy="56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411760" y="1484784"/>
            <a:ext cx="2664296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0" y="1412776"/>
            <a:ext cx="2664296" cy="18722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67544" y="3861048"/>
            <a:ext cx="2232248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217</Words>
  <Application>Microsoft Office PowerPoint</Application>
  <PresentationFormat>如螢幕大小 (4:3)</PresentationFormat>
  <Paragraphs>58</Paragraphs>
  <Slides>43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Office 佈景主題</vt:lpstr>
      <vt:lpstr>國家  華藝線上圖書館資料搜尋</vt:lpstr>
      <vt:lpstr>今日作業規定</vt:lpstr>
      <vt:lpstr>今日作業規定</vt:lpstr>
      <vt:lpstr>如何決定小論文題目？</vt:lpstr>
      <vt:lpstr>全方位藏資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多元藏資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影片</vt:lpstr>
      <vt:lpstr>投影片 32</vt:lpstr>
      <vt:lpstr>投影片 33</vt:lpstr>
      <vt:lpstr>投影片 34</vt:lpstr>
      <vt:lpstr>投影片 35</vt:lpstr>
      <vt:lpstr>投影片 36</vt:lpstr>
      <vt:lpstr>投影片 37</vt:lpstr>
      <vt:lpstr>TED TALK /父女情緣</vt:lpstr>
      <vt:lpstr>投影片 39</vt:lpstr>
      <vt:lpstr>投影片 40</vt:lpstr>
      <vt:lpstr>投影片 41</vt:lpstr>
      <vt:lpstr>圖片</vt:lpstr>
      <vt:lpstr>提問與回饋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全球化資料尋覓資源</dc:title>
  <dc:creator>User</dc:creator>
  <cp:lastModifiedBy>user</cp:lastModifiedBy>
  <cp:revision>59</cp:revision>
  <dcterms:created xsi:type="dcterms:W3CDTF">2013-09-16T10:18:12Z</dcterms:created>
  <dcterms:modified xsi:type="dcterms:W3CDTF">2014-04-01T06:53:55Z</dcterms:modified>
</cp:coreProperties>
</file>